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16"/>
  </p:notesMasterIdLst>
  <p:handoutMasterIdLst>
    <p:handoutMasterId r:id="rId17"/>
  </p:handoutMasterIdLst>
  <p:sldIdLst>
    <p:sldId id="270" r:id="rId2"/>
    <p:sldId id="275" r:id="rId3"/>
    <p:sldId id="334" r:id="rId4"/>
    <p:sldId id="335" r:id="rId5"/>
    <p:sldId id="336" r:id="rId6"/>
    <p:sldId id="268" r:id="rId7"/>
    <p:sldId id="323" r:id="rId8"/>
    <p:sldId id="324" r:id="rId9"/>
    <p:sldId id="337" r:id="rId10"/>
    <p:sldId id="338" r:id="rId11"/>
    <p:sldId id="325" r:id="rId12"/>
    <p:sldId id="290" r:id="rId13"/>
    <p:sldId id="333" r:id="rId14"/>
    <p:sldId id="285" r:id="rId15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68C0"/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2020/6/24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jpeg>
</file>

<file path=ppt/media/image11.png>
</file>

<file path=ppt/media/image12.pn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2020/6/24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808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3995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4215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588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090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058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06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2690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143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450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2020/6/24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2020/6/24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12 | </a:t>
            </a:r>
            <a:r>
              <a:rPr lang="zh-CN" altLang="en-US" dirty="0"/>
              <a:t>进程数据结构（上）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项目多了就需要项目管理系统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于是，我们就有了一种</a:t>
            </a:r>
            <a:r>
              <a:rPr lang="zh-CN" altLang="en-US" b="1" dirty="0">
                <a:solidFill>
                  <a:srgbClr val="8C68C0"/>
                </a:solidFill>
              </a:rPr>
              <a:t>新的进程睡眠状态</a:t>
            </a:r>
            <a:r>
              <a:rPr lang="zh-CN" altLang="en-US" dirty="0"/>
              <a:t>，</a:t>
            </a:r>
            <a:r>
              <a:rPr lang="en-US" altLang="zh-CN" b="1" dirty="0">
                <a:solidFill>
                  <a:srgbClr val="8C68C0"/>
                </a:solidFill>
              </a:rPr>
              <a:t>TASK_KILLABLE</a:t>
            </a:r>
            <a:r>
              <a:rPr lang="zh-CN" altLang="en-US" dirty="0"/>
              <a:t>，</a:t>
            </a:r>
            <a:r>
              <a:rPr lang="zh-CN" altLang="en-US" b="1" dirty="0">
                <a:solidFill>
                  <a:srgbClr val="8C68C0"/>
                </a:solidFill>
              </a:rPr>
              <a:t>可以终止的新睡眠状态</a:t>
            </a:r>
            <a:r>
              <a:rPr lang="zh-CN" altLang="en-US" dirty="0"/>
              <a:t>。进程处于这种状态中，它的运行原理类似 </a:t>
            </a:r>
            <a:r>
              <a:rPr lang="en-US" altLang="zh-CN" dirty="0"/>
              <a:t>TASK_UNINTERRUPTIBLE</a:t>
            </a:r>
            <a:r>
              <a:rPr lang="zh-CN" altLang="en-US" dirty="0"/>
              <a:t>，只不过</a:t>
            </a:r>
            <a:r>
              <a:rPr lang="zh-CN" altLang="en-US" b="1" dirty="0">
                <a:solidFill>
                  <a:srgbClr val="8C68C0"/>
                </a:solidFill>
              </a:rPr>
              <a:t>可以响应致命信号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/>
              <a:t>TASK_TRACED </a:t>
            </a:r>
            <a:r>
              <a:rPr lang="zh-CN" altLang="en-US" dirty="0"/>
              <a:t>表示</a:t>
            </a:r>
            <a:r>
              <a:rPr lang="zh-CN" altLang="en-US" b="1" dirty="0">
                <a:solidFill>
                  <a:srgbClr val="8C68C0"/>
                </a:solidFill>
              </a:rPr>
              <a:t>进程被 </a:t>
            </a:r>
            <a:r>
              <a:rPr lang="en-US" altLang="zh-CN" b="1" dirty="0">
                <a:solidFill>
                  <a:srgbClr val="8C68C0"/>
                </a:solidFill>
              </a:rPr>
              <a:t>debugger </a:t>
            </a:r>
            <a:r>
              <a:rPr lang="zh-CN" altLang="en-US" b="1" dirty="0">
                <a:solidFill>
                  <a:srgbClr val="8C68C0"/>
                </a:solidFill>
              </a:rPr>
              <a:t>等进程监视</a:t>
            </a:r>
            <a:r>
              <a:rPr lang="zh-CN" altLang="en-US" dirty="0"/>
              <a:t>，进程执行被调试程序所停止。</a:t>
            </a:r>
            <a:endParaRPr lang="en-US" altLang="zh-CN" dirty="0"/>
          </a:p>
          <a:p>
            <a:r>
              <a:rPr lang="zh-CN" altLang="en-US" dirty="0"/>
              <a:t>上面的</a:t>
            </a:r>
            <a:r>
              <a:rPr lang="zh-CN" altLang="en-US" b="1" dirty="0">
                <a:solidFill>
                  <a:srgbClr val="8C68C0"/>
                </a:solidFill>
              </a:rPr>
              <a:t>进程状态</a:t>
            </a:r>
            <a:r>
              <a:rPr lang="zh-CN" altLang="en-US" dirty="0"/>
              <a:t>和</a:t>
            </a:r>
            <a:r>
              <a:rPr lang="zh-CN" altLang="en-US" b="1" dirty="0">
                <a:solidFill>
                  <a:srgbClr val="8C68C0"/>
                </a:solidFill>
              </a:rPr>
              <a:t>进程的运行、调度有关系</a:t>
            </a:r>
            <a:r>
              <a:rPr lang="zh-CN" altLang="en-US" dirty="0"/>
              <a:t>，还有其他的一些状态，我们称为</a:t>
            </a:r>
            <a:r>
              <a:rPr lang="zh-CN" altLang="en-US" b="1" dirty="0">
                <a:solidFill>
                  <a:srgbClr val="8C68C0"/>
                </a:solidFill>
              </a:rPr>
              <a:t>标志</a:t>
            </a:r>
            <a:r>
              <a:rPr lang="zh-CN" altLang="en-US" dirty="0"/>
              <a:t>。放在 </a:t>
            </a:r>
            <a:r>
              <a:rPr lang="en-US" altLang="zh-CN" b="1" dirty="0">
                <a:solidFill>
                  <a:srgbClr val="8C68C0"/>
                </a:solidFill>
              </a:rPr>
              <a:t>flags </a:t>
            </a:r>
            <a:r>
              <a:rPr lang="zh-CN" altLang="en-US" b="1" dirty="0">
                <a:solidFill>
                  <a:srgbClr val="8C68C0"/>
                </a:solidFill>
              </a:rPr>
              <a:t>字段</a:t>
            </a:r>
            <a:r>
              <a:rPr lang="zh-CN" altLang="en-US" dirty="0"/>
              <a:t>中，这些字段都被定义成为</a:t>
            </a:r>
            <a:r>
              <a:rPr lang="zh-CN" altLang="en-US" b="1" dirty="0">
                <a:solidFill>
                  <a:srgbClr val="8C68C0"/>
                </a:solidFill>
              </a:rPr>
              <a:t>宏，以 </a:t>
            </a:r>
            <a:r>
              <a:rPr lang="en-US" altLang="zh-CN" b="1" dirty="0">
                <a:solidFill>
                  <a:srgbClr val="8C68C0"/>
                </a:solidFill>
              </a:rPr>
              <a:t>PF </a:t>
            </a:r>
            <a:r>
              <a:rPr lang="zh-CN" altLang="en-US" b="1" dirty="0">
                <a:solidFill>
                  <a:srgbClr val="8C68C0"/>
                </a:solidFill>
              </a:rPr>
              <a:t>开头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任务状态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98460ED-9A81-4232-A21A-F03015A5E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2991" y="-85759"/>
            <a:ext cx="5394499" cy="3192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BAC332D-8C61-42B3-877A-A51057C9B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1329" y="3106602"/>
            <a:ext cx="5514522" cy="3516162"/>
          </a:xfrm>
          <a:prstGeom prst="rect">
            <a:avLst/>
          </a:prstGeom>
        </p:spPr>
      </p:pic>
      <p:sp>
        <p:nvSpPr>
          <p:cNvPr id="4" name="箭头: 下弧形 3">
            <a:extLst>
              <a:ext uri="{FF2B5EF4-FFF2-40B4-BE49-F238E27FC236}">
                <a16:creationId xmlns:a16="http://schemas.microsoft.com/office/drawing/2014/main" id="{4D6C7E15-548E-4EA6-B294-6DEA4D85FED4}"/>
              </a:ext>
            </a:extLst>
          </p:cNvPr>
          <p:cNvSpPr/>
          <p:nvPr/>
        </p:nvSpPr>
        <p:spPr>
          <a:xfrm>
            <a:off x="4471332" y="5603846"/>
            <a:ext cx="1961659" cy="49495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712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进程的</a:t>
            </a:r>
            <a:r>
              <a:rPr lang="zh-CN" altLang="en-US" b="1" dirty="0">
                <a:solidFill>
                  <a:srgbClr val="8C68C0"/>
                </a:solidFill>
              </a:rPr>
              <a:t>状态切换</a:t>
            </a:r>
            <a:r>
              <a:rPr lang="zh-CN" altLang="en-US" dirty="0"/>
              <a:t>往往涉及</a:t>
            </a:r>
            <a:r>
              <a:rPr lang="zh-CN" altLang="en-US" b="1" dirty="0">
                <a:solidFill>
                  <a:srgbClr val="8C68C0"/>
                </a:solidFill>
              </a:rPr>
              <a:t>调度</a:t>
            </a:r>
            <a:r>
              <a:rPr lang="zh-CN" altLang="en-US" dirty="0"/>
              <a:t>，下面</a:t>
            </a:r>
            <a:r>
              <a:rPr lang="zh-CN" altLang="en-US" b="1" dirty="0">
                <a:solidFill>
                  <a:srgbClr val="8C68C0"/>
                </a:solidFill>
              </a:rPr>
              <a:t>这些字段都是用于调度</a:t>
            </a:r>
            <a:r>
              <a:rPr lang="zh-CN" altLang="en-US" dirty="0"/>
              <a:t>的。为了理解 </a:t>
            </a:r>
            <a:r>
              <a:rPr lang="en-US" altLang="zh-CN" dirty="0" err="1"/>
              <a:t>task_struct</a:t>
            </a:r>
            <a:r>
              <a:rPr lang="en-US" altLang="zh-CN" dirty="0"/>
              <a:t> </a:t>
            </a:r>
            <a:r>
              <a:rPr lang="zh-CN" altLang="en-US" dirty="0"/>
              <a:t>进程管理的全貌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进程调度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380B3F6-5188-420D-93C9-EFC37E4A0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97621"/>
            <a:ext cx="6016656" cy="3884103"/>
          </a:xfrm>
          <a:prstGeom prst="rect">
            <a:avLst/>
          </a:prstGeom>
        </p:spPr>
      </p:pic>
      <p:sp>
        <p:nvSpPr>
          <p:cNvPr id="4" name="箭头: 下弧形 3">
            <a:extLst>
              <a:ext uri="{FF2B5EF4-FFF2-40B4-BE49-F238E27FC236}">
                <a16:creationId xmlns:a16="http://schemas.microsoft.com/office/drawing/2014/main" id="{BFA510C5-A751-42E7-871E-FB70B8C4D204}"/>
              </a:ext>
            </a:extLst>
          </p:cNvPr>
          <p:cNvSpPr/>
          <p:nvPr/>
        </p:nvSpPr>
        <p:spPr>
          <a:xfrm>
            <a:off x="3800213" y="2726422"/>
            <a:ext cx="2484311" cy="90601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1141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这一节，我们讲述了</a:t>
            </a:r>
            <a:r>
              <a:rPr lang="zh-CN" altLang="en-US" b="1" dirty="0">
                <a:solidFill>
                  <a:srgbClr val="8C68C0"/>
                </a:solidFill>
              </a:rPr>
              <a:t>进程管理</a:t>
            </a:r>
            <a:r>
              <a:rPr lang="zh-CN" altLang="en-US" dirty="0"/>
              <a:t>复杂的</a:t>
            </a:r>
            <a:r>
              <a:rPr lang="zh-CN" altLang="en-US" b="1" dirty="0">
                <a:solidFill>
                  <a:srgbClr val="8C68C0"/>
                </a:solidFill>
              </a:rPr>
              <a:t>数据结构</a:t>
            </a:r>
            <a:r>
              <a:rPr lang="zh-CN" altLang="en-US" dirty="0"/>
              <a:t>，我还是画一个图总结一下。这个图是进程管理 </a:t>
            </a:r>
            <a:r>
              <a:rPr lang="en-US" altLang="zh-CN" dirty="0" err="1"/>
              <a:t>task_struct</a:t>
            </a:r>
            <a:r>
              <a:rPr lang="en-US" altLang="zh-CN" dirty="0"/>
              <a:t> </a:t>
            </a:r>
            <a:r>
              <a:rPr lang="zh-CN" altLang="en-US" dirty="0"/>
              <a:t>的结构图。其中红色的部分是今天讲的部分，你可以对着这张图说出它们的含义。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CC46C11-EC8D-4501-B4F6-A7241B860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387" y="0"/>
            <a:ext cx="61706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这一节我们讲了</a:t>
            </a:r>
            <a:r>
              <a:rPr lang="zh-CN" altLang="en-US" b="1" dirty="0">
                <a:solidFill>
                  <a:srgbClr val="8C68C0"/>
                </a:solidFill>
              </a:rPr>
              <a:t>任务的状态</a:t>
            </a:r>
            <a:r>
              <a:rPr lang="zh-CN" altLang="en-US" dirty="0"/>
              <a:t>，你可以试着在代码里面搜索一下</a:t>
            </a:r>
            <a:r>
              <a:rPr lang="zh-CN" altLang="en-US" b="1" dirty="0">
                <a:solidFill>
                  <a:srgbClr val="8C68C0"/>
                </a:solidFill>
              </a:rPr>
              <a:t>这些状态改变的地方是哪个函数</a:t>
            </a:r>
            <a:r>
              <a:rPr lang="zh-CN" altLang="en-US" dirty="0"/>
              <a:t>，是什么</a:t>
            </a:r>
            <a:r>
              <a:rPr lang="zh-CN" altLang="en-US" b="1" dirty="0">
                <a:solidFill>
                  <a:srgbClr val="8C68C0"/>
                </a:solidFill>
              </a:rPr>
              <a:t>时机</a:t>
            </a:r>
            <a:r>
              <a:rPr lang="zh-CN" altLang="en-US" dirty="0"/>
              <a:t>，从而进一步理解</a:t>
            </a:r>
            <a:r>
              <a:rPr lang="zh-CN" altLang="en-US" b="1" dirty="0">
                <a:solidFill>
                  <a:srgbClr val="8C68C0"/>
                </a:solidFill>
              </a:rPr>
              <a:t>任务的概念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32F2E45-8E7A-4A5F-B5EB-02290BEDA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94951"/>
            <a:ext cx="5604760" cy="352947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C8773C4-1AE4-498A-85F9-B5AD12A5C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01" y="3302817"/>
            <a:ext cx="6015903" cy="287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884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r>
              <a:rPr lang="zh-CN" altLang="en-US" dirty="0"/>
              <a:t>前面两节，我们讲了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如何使用系统调用，创建进程和线程</a:t>
            </a:r>
            <a:r>
              <a:rPr lang="zh-CN" altLang="en-US" dirty="0"/>
              <a:t>。你是不是觉得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进程和线程管理</a:t>
            </a:r>
            <a:r>
              <a:rPr lang="zh-CN" altLang="en-US" dirty="0"/>
              <a:t>，还挺复杂的呢？如此复杂的体系，在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内核里面应该如何管理</a:t>
            </a:r>
            <a:r>
              <a:rPr lang="zh-CN" altLang="en-US" dirty="0"/>
              <a:t>呢？</a:t>
            </a:r>
            <a:endParaRPr lang="en-US" altLang="zh-CN" dirty="0"/>
          </a:p>
          <a:p>
            <a:r>
              <a:rPr lang="zh-CN" altLang="en-US" dirty="0"/>
              <a:t>有的进程只有一个线程，有的进程有多个线程</a:t>
            </a:r>
            <a:endParaRPr lang="en-US" altLang="zh-CN" dirty="0"/>
          </a:p>
          <a:p>
            <a:r>
              <a:rPr lang="zh-CN" altLang="en-US" dirty="0"/>
              <a:t>它们都需要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由内核分配 </a:t>
            </a:r>
            <a:r>
              <a:rPr lang="en-US" altLang="zh-CN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CPU </a:t>
            </a:r>
            <a:r>
              <a:rPr lang="zh-CN" altLang="en-US" dirty="0"/>
              <a:t>来干活。可是 </a:t>
            </a:r>
            <a:r>
              <a:rPr lang="en-US" altLang="zh-CN" dirty="0"/>
              <a:t>CPU </a:t>
            </a:r>
            <a:r>
              <a:rPr lang="zh-CN" altLang="en-US" dirty="0"/>
              <a:t>总共就这么几个，应该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怎么管理</a:t>
            </a:r>
            <a:r>
              <a:rPr lang="zh-CN" altLang="en-US" dirty="0"/>
              <a:t>，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怎么调度</a:t>
            </a:r>
            <a:r>
              <a:rPr lang="zh-CN" altLang="en-US" dirty="0"/>
              <a:t>呢？你是老板，这个事儿得你来操心。</a:t>
            </a:r>
            <a:endParaRPr lang="en-US" altLang="zh-CN" dirty="0"/>
          </a:p>
          <a:p>
            <a:r>
              <a:rPr lang="zh-CN" altLang="en-US" dirty="0"/>
              <a:t>首先，我们得明确，公司的项目售前售后人员，接来了这么多的项目，这是个好事儿。这些项目都通过办事大厅立了项的，有的需要整个项目组一起开发，有的是一个项目组分成多个小组并行开发。无论哪种模式，到你这个老板这里，都需要有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一个项目管理体系</a:t>
            </a:r>
            <a:r>
              <a:rPr lang="zh-CN" altLang="en-US" dirty="0"/>
              <a:t>，进行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统一排期、统一管理和统一协调</a:t>
            </a:r>
            <a:r>
              <a:rPr lang="zh-CN" altLang="en-US" dirty="0"/>
              <a:t>。这样，你才能对公司的业务了如指掌。</a:t>
            </a:r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r>
              <a:rPr lang="zh-CN" altLang="en-US" dirty="0"/>
              <a:t>还记得咱们平时开发的时候，用的项目管理软件 </a:t>
            </a:r>
            <a:r>
              <a:rPr lang="en-US" altLang="zh-CN" dirty="0"/>
              <a:t>Jira </a:t>
            </a:r>
            <a:r>
              <a:rPr lang="zh-CN" altLang="en-US" dirty="0"/>
              <a:t>吧？</a:t>
            </a:r>
            <a:endParaRPr lang="en-US" altLang="zh-CN" dirty="0"/>
          </a:p>
          <a:p>
            <a:r>
              <a:rPr lang="zh-CN" altLang="en-US" dirty="0"/>
              <a:t>其实，无论是一个大的项目组一起完成一个大的功能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（单体应用模式），</a:t>
            </a:r>
            <a:r>
              <a:rPr lang="zh-CN" altLang="en-US" dirty="0"/>
              <a:t>还是把一个大的功能拆成小的功能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并行开发（微服务模式）</a:t>
            </a:r>
            <a:r>
              <a:rPr lang="zh-CN" altLang="en-US" dirty="0"/>
              <a:t>，这些都是开发组根据客户的需求来定的，项目经理没办法决定，但是从项目经理的角度来看，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这些都是任务，需要同样关注进度、协调资源</a:t>
            </a:r>
            <a:r>
              <a:rPr lang="zh-CN" altLang="en-US" dirty="0"/>
              <a:t>等等。</a:t>
            </a:r>
            <a:endParaRPr lang="en-US" altLang="zh-CN" dirty="0"/>
          </a:p>
          <a:p>
            <a:r>
              <a:rPr lang="zh-CN" altLang="en-US" dirty="0"/>
              <a:t>同样在 </a:t>
            </a:r>
            <a:r>
              <a:rPr lang="en-US" altLang="zh-CN" dirty="0"/>
              <a:t>Linux </a:t>
            </a:r>
            <a:r>
              <a:rPr lang="zh-CN" altLang="en-US" dirty="0"/>
              <a:t>里面，无论是进程，还是线程，到了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内核里面，我们统一都叫任务（</a:t>
            </a:r>
            <a:r>
              <a:rPr lang="en-US" altLang="zh-CN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Task</a:t>
            </a:r>
            <a:r>
              <a:rPr lang="zh-CN" altLang="en-US" b="1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），</a:t>
            </a:r>
            <a:r>
              <a:rPr lang="zh-CN" altLang="en-US" dirty="0"/>
              <a:t>由一个统一的结构 </a:t>
            </a:r>
            <a:r>
              <a:rPr lang="en-US" altLang="zh-CN" dirty="0" err="1"/>
              <a:t>task_struct</a:t>
            </a:r>
            <a:r>
              <a:rPr lang="en-US" altLang="zh-CN" dirty="0"/>
              <a:t> </a:t>
            </a:r>
            <a:r>
              <a:rPr lang="zh-CN" altLang="en-US" dirty="0"/>
              <a:t>进行管理。</a:t>
            </a:r>
            <a:endParaRPr lang="en-US" altLang="ja-JP" b="1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734906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84C2109-10E0-496C-8CEE-E031F0466DAF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2799" y="987618"/>
            <a:ext cx="6255926" cy="491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7341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811418B-2263-4911-9F52-4D39B8ABA63A}"/>
              </a:ext>
            </a:extLst>
          </p:cNvPr>
          <p:cNvSpPr/>
          <p:nvPr/>
        </p:nvSpPr>
        <p:spPr>
          <a:xfrm>
            <a:off x="959140" y="1562260"/>
            <a:ext cx="92838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PingFang SC"/>
              </a:rPr>
              <a:t>接下来，我们沿着建立项目管理体系的思路，设想一下，</a:t>
            </a:r>
            <a:r>
              <a:rPr lang="en-US" altLang="zh-CN" b="1" spc="150" dirty="0">
                <a:solidFill>
                  <a:schemeClr val="accent5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Linux </a:t>
            </a:r>
            <a:r>
              <a:rPr lang="zh-CN" altLang="en-US" b="1" spc="150" dirty="0">
                <a:solidFill>
                  <a:schemeClr val="accent5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的任务管理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都应该干些啥？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6F0DA61-D9DD-49FF-BC81-F5DC4693F980}"/>
              </a:ext>
            </a:extLst>
          </p:cNvPr>
          <p:cNvSpPr/>
          <p:nvPr/>
        </p:nvSpPr>
        <p:spPr>
          <a:xfrm>
            <a:off x="959139" y="2493438"/>
            <a:ext cx="1015627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500" dirty="0">
                <a:solidFill>
                  <a:srgbClr val="333333"/>
                </a:solidFill>
                <a:latin typeface="PingFang SC"/>
              </a:rPr>
              <a:t>首先，所有执行的项目应该有个</a:t>
            </a:r>
            <a:r>
              <a:rPr lang="zh-CN" altLang="en-US" sz="1500" b="1" spc="150" dirty="0">
                <a:solidFill>
                  <a:schemeClr val="accent5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项目列表</a:t>
            </a:r>
            <a:r>
              <a:rPr lang="zh-CN" altLang="en-US" sz="1500" dirty="0">
                <a:solidFill>
                  <a:srgbClr val="333333"/>
                </a:solidFill>
                <a:latin typeface="PingFang SC"/>
              </a:rPr>
              <a:t>吧，所以 </a:t>
            </a:r>
            <a:r>
              <a:rPr lang="en-US" altLang="zh-CN" sz="1500" dirty="0">
                <a:solidFill>
                  <a:srgbClr val="333333"/>
                </a:solidFill>
                <a:latin typeface="PingFang SC"/>
              </a:rPr>
              <a:t>Linux </a:t>
            </a:r>
            <a:r>
              <a:rPr lang="zh-CN" altLang="en-US" sz="1500" dirty="0">
                <a:solidFill>
                  <a:srgbClr val="333333"/>
                </a:solidFill>
                <a:latin typeface="PingFang SC"/>
              </a:rPr>
              <a:t>内核也应该先弄一个</a:t>
            </a:r>
            <a:r>
              <a:rPr lang="zh-CN" altLang="en-US" sz="1500" b="1" spc="150" dirty="0">
                <a:solidFill>
                  <a:schemeClr val="accent5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链表</a:t>
            </a:r>
            <a:r>
              <a:rPr lang="zh-CN" altLang="en-US" sz="1500" dirty="0">
                <a:solidFill>
                  <a:srgbClr val="333333"/>
                </a:solidFill>
                <a:latin typeface="PingFang SC"/>
              </a:rPr>
              <a:t>，将所有的 </a:t>
            </a:r>
            <a:r>
              <a:rPr lang="en-US" altLang="zh-CN" sz="1500" b="1" spc="150" dirty="0" err="1">
                <a:solidFill>
                  <a:schemeClr val="accent5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task_struct</a:t>
            </a:r>
            <a:r>
              <a:rPr lang="en-US" altLang="zh-CN" sz="1500" b="1" spc="150" dirty="0">
                <a:solidFill>
                  <a:schemeClr val="accent5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sz="1500" b="1" spc="150" dirty="0">
                <a:solidFill>
                  <a:schemeClr val="accent5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串起来</a:t>
            </a:r>
            <a:r>
              <a:rPr lang="zh-CN" altLang="en-US" sz="1500" dirty="0">
                <a:solidFill>
                  <a:srgbClr val="333333"/>
                </a:solidFill>
                <a:latin typeface="PingFang SC"/>
              </a:rPr>
              <a:t>。</a:t>
            </a:r>
            <a:endParaRPr lang="zh-CN" altLang="en-US" sz="15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724DD03-975D-4EF3-B2C2-136CBAD8F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5" y="3030086"/>
            <a:ext cx="10725150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732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每一个任务都应该有一个 </a:t>
            </a:r>
            <a:r>
              <a:rPr lang="en-US" altLang="zh-CN" dirty="0"/>
              <a:t>ID</a:t>
            </a:r>
            <a:r>
              <a:rPr lang="zh-CN" altLang="en-US" dirty="0"/>
              <a:t>，作为</a:t>
            </a:r>
            <a:r>
              <a:rPr lang="zh-CN" altLang="en-US" b="1" dirty="0">
                <a:solidFill>
                  <a:srgbClr val="8C68C0"/>
                </a:solidFill>
              </a:rPr>
              <a:t>这个任务的唯一标识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第一个问题是，</a:t>
            </a:r>
            <a:r>
              <a:rPr lang="zh-CN" altLang="en-US" b="1" dirty="0">
                <a:solidFill>
                  <a:srgbClr val="8C68C0"/>
                </a:solidFill>
              </a:rPr>
              <a:t>任务展示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ps</a:t>
            </a:r>
            <a:r>
              <a:rPr lang="en-US" altLang="zh-CN" dirty="0"/>
              <a:t> </a:t>
            </a:r>
            <a:r>
              <a:rPr lang="zh-CN" altLang="en-US" dirty="0"/>
              <a:t>命令可以展示出所有的进程</a:t>
            </a:r>
            <a:endParaRPr lang="en-US" altLang="zh-CN" dirty="0"/>
          </a:p>
          <a:p>
            <a:r>
              <a:rPr lang="zh-CN" altLang="en-US" dirty="0"/>
              <a:t>第二个问题是，</a:t>
            </a:r>
            <a:r>
              <a:rPr lang="zh-CN" altLang="en-US" b="1" dirty="0">
                <a:solidFill>
                  <a:srgbClr val="8C68C0"/>
                </a:solidFill>
              </a:rPr>
              <a:t>给任务下发指令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可以通过 </a:t>
            </a:r>
            <a:r>
              <a:rPr lang="en-US" altLang="zh-CN" dirty="0"/>
              <a:t>kill </a:t>
            </a:r>
            <a:r>
              <a:rPr lang="zh-CN" altLang="en-US" dirty="0"/>
              <a:t>来给进程发信号，通知进程退出。如果发给了其中一个线程，我们就不能只退出这个线程，而是</a:t>
            </a:r>
            <a:r>
              <a:rPr lang="zh-CN" altLang="en-US" b="1" dirty="0">
                <a:solidFill>
                  <a:srgbClr val="8C68C0"/>
                </a:solidFill>
              </a:rPr>
              <a:t>应该退出整个进程</a:t>
            </a:r>
            <a:r>
              <a:rPr lang="zh-CN" altLang="en-US" dirty="0"/>
              <a:t>。当然，有时候，我们希望只给某个线程发信号。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任务 </a:t>
            </a:r>
            <a:r>
              <a:rPr lang="en-US" altLang="zh-CN" dirty="0"/>
              <a:t>ID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EA0411A-158B-430F-9BD0-DBFF0FF1C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764237"/>
            <a:ext cx="6096000" cy="241747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5F9C189-6F5F-4339-A1EC-E962796124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8428" y="3676294"/>
            <a:ext cx="5941797" cy="264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这里既然提到了</a:t>
            </a:r>
            <a:r>
              <a:rPr lang="zh-CN" altLang="en-US" b="1" dirty="0">
                <a:solidFill>
                  <a:srgbClr val="8C68C0"/>
                </a:solidFill>
              </a:rPr>
              <a:t>下发指令的问题</a:t>
            </a:r>
            <a:r>
              <a:rPr lang="zh-CN" altLang="en-US" dirty="0"/>
              <a:t>，顺便提一下 </a:t>
            </a:r>
            <a:r>
              <a:rPr lang="en-US" altLang="zh-CN" dirty="0" err="1"/>
              <a:t>task_struct</a:t>
            </a:r>
            <a:r>
              <a:rPr lang="en-US" altLang="zh-CN" dirty="0"/>
              <a:t> </a:t>
            </a:r>
            <a:r>
              <a:rPr lang="zh-CN" altLang="en-US" dirty="0"/>
              <a:t>里面关于</a:t>
            </a:r>
            <a:r>
              <a:rPr lang="zh-CN" altLang="en-US" b="1" dirty="0">
                <a:solidFill>
                  <a:srgbClr val="8C68C0"/>
                </a:solidFill>
              </a:rPr>
              <a:t>信号处理的字段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b="1" dirty="0">
                <a:solidFill>
                  <a:srgbClr val="8C68C0"/>
                </a:solidFill>
              </a:rPr>
              <a:t>信号处理函数</a:t>
            </a:r>
            <a:r>
              <a:rPr lang="zh-CN" altLang="en-US" dirty="0"/>
              <a:t>默认使用</a:t>
            </a:r>
            <a:r>
              <a:rPr lang="zh-CN" altLang="en-US" b="1" dirty="0">
                <a:solidFill>
                  <a:srgbClr val="8C68C0"/>
                </a:solidFill>
              </a:rPr>
              <a:t>用户态的函数栈</a:t>
            </a:r>
            <a:r>
              <a:rPr lang="zh-CN" altLang="en-US" dirty="0"/>
              <a:t>，当然也可以开辟新的栈专门用于信号处理，这就是 </a:t>
            </a:r>
            <a:r>
              <a:rPr lang="en-US" altLang="zh-CN" b="1" dirty="0" err="1">
                <a:solidFill>
                  <a:srgbClr val="8C68C0"/>
                </a:solidFill>
              </a:rPr>
              <a:t>sas_ss_xxx</a:t>
            </a:r>
            <a:r>
              <a:rPr lang="en-US" altLang="zh-CN" b="1" dirty="0">
                <a:solidFill>
                  <a:srgbClr val="8C68C0"/>
                </a:solidFill>
              </a:rPr>
              <a:t> </a:t>
            </a:r>
            <a:r>
              <a:rPr lang="zh-CN" altLang="en-US" dirty="0"/>
              <a:t>这三个变量的作用。</a:t>
            </a:r>
            <a:endParaRPr lang="en-US" altLang="zh-CN" dirty="0"/>
          </a:p>
          <a:p>
            <a:r>
              <a:rPr lang="zh-CN" altLang="en-US" b="1" dirty="0">
                <a:solidFill>
                  <a:srgbClr val="8C68C0"/>
                </a:solidFill>
              </a:rPr>
              <a:t>发信号</a:t>
            </a:r>
            <a:r>
              <a:rPr lang="zh-CN" altLang="en-US" dirty="0"/>
              <a:t>的时候，需要</a:t>
            </a:r>
            <a:r>
              <a:rPr lang="zh-CN" altLang="en-US" b="1" dirty="0">
                <a:solidFill>
                  <a:srgbClr val="8C68C0"/>
                </a:solidFill>
              </a:rPr>
              <a:t>区分进程和线程</a:t>
            </a:r>
            <a:r>
              <a:rPr lang="zh-CN" altLang="en-US" dirty="0"/>
              <a:t>。一个是本任务的，一个是</a:t>
            </a:r>
            <a:r>
              <a:rPr lang="zh-CN" altLang="en-US" b="1" dirty="0">
                <a:solidFill>
                  <a:srgbClr val="8C68C0"/>
                </a:solidFill>
              </a:rPr>
              <a:t>线程组共享</a:t>
            </a:r>
            <a:r>
              <a:rPr lang="zh-CN" altLang="en-US" dirty="0"/>
              <a:t>的。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信号处理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C6EAD4D-D320-4174-9704-51A262A2B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94206"/>
            <a:ext cx="6093259" cy="346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28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作为一个项目经理，另外一个需要关注的是</a:t>
            </a:r>
            <a:r>
              <a:rPr lang="zh-CN" altLang="en-US" b="1" dirty="0">
                <a:solidFill>
                  <a:srgbClr val="8C68C0"/>
                </a:solidFill>
              </a:rPr>
              <a:t>项目当前的状态</a:t>
            </a:r>
            <a:r>
              <a:rPr lang="zh-CN" altLang="en-US" dirty="0"/>
              <a:t>。例如，在 </a:t>
            </a:r>
            <a:r>
              <a:rPr lang="en-US" altLang="zh-CN" dirty="0"/>
              <a:t>Jira </a:t>
            </a:r>
            <a:r>
              <a:rPr lang="zh-CN" altLang="en-US" dirty="0"/>
              <a:t>里面，任务的运行就可以分成下面的状态。</a:t>
            </a:r>
            <a:endParaRPr lang="en-US" altLang="zh-CN" dirty="0"/>
          </a:p>
          <a:p>
            <a:r>
              <a:rPr lang="en-US" altLang="zh-CN" dirty="0"/>
              <a:t>state </a:t>
            </a:r>
            <a:r>
              <a:rPr lang="zh-CN" altLang="en-US" dirty="0"/>
              <a:t>是通过 </a:t>
            </a:r>
            <a:r>
              <a:rPr lang="en-US" altLang="zh-CN" dirty="0" err="1"/>
              <a:t>bitset</a:t>
            </a:r>
            <a:r>
              <a:rPr lang="en-US" altLang="zh-CN" dirty="0"/>
              <a:t> </a:t>
            </a:r>
            <a:r>
              <a:rPr lang="zh-CN" altLang="en-US" dirty="0"/>
              <a:t>的方式设置的，也就是说，</a:t>
            </a:r>
            <a:r>
              <a:rPr lang="zh-CN" altLang="en-US" b="1" dirty="0">
                <a:solidFill>
                  <a:srgbClr val="8C68C0"/>
                </a:solidFill>
              </a:rPr>
              <a:t>当前是什么状态，哪一位就置一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/>
              <a:t>TASK_RUNNING </a:t>
            </a:r>
            <a:r>
              <a:rPr lang="zh-CN" altLang="en-US" dirty="0"/>
              <a:t>并不是说进程正在运行，而是表示</a:t>
            </a:r>
            <a:r>
              <a:rPr lang="zh-CN" altLang="en-US" b="1" dirty="0">
                <a:solidFill>
                  <a:srgbClr val="8C68C0"/>
                </a:solidFill>
              </a:rPr>
              <a:t>进程在时刻准备运行的状态</a:t>
            </a:r>
            <a:r>
              <a:rPr lang="zh-CN" altLang="en-US" dirty="0"/>
              <a:t>。当处于这个状态的进程获得</a:t>
            </a:r>
            <a:r>
              <a:rPr lang="zh-CN" altLang="en-US" b="1" dirty="0">
                <a:solidFill>
                  <a:srgbClr val="8C68C0"/>
                </a:solidFill>
              </a:rPr>
              <a:t>时间片</a:t>
            </a:r>
            <a:r>
              <a:rPr lang="zh-CN" altLang="en-US" dirty="0"/>
              <a:t>的时候，就是在运行中；如果没有获得时间片，就说明它被其他进程抢占了，在等待再次分配时间片。在运行中的进程，</a:t>
            </a:r>
            <a:r>
              <a:rPr lang="zh-CN" altLang="en-US" b="1" dirty="0">
                <a:solidFill>
                  <a:srgbClr val="8C68C0"/>
                </a:solidFill>
              </a:rPr>
              <a:t>一旦要进行一些 </a:t>
            </a:r>
            <a:r>
              <a:rPr lang="en-US" altLang="zh-CN" b="1" dirty="0">
                <a:solidFill>
                  <a:srgbClr val="8C68C0"/>
                </a:solidFill>
              </a:rPr>
              <a:t>I/O </a:t>
            </a:r>
            <a:r>
              <a:rPr lang="zh-CN" altLang="en-US" b="1" dirty="0">
                <a:solidFill>
                  <a:srgbClr val="8C68C0"/>
                </a:solidFill>
              </a:rPr>
              <a:t>操作，需要等待 </a:t>
            </a:r>
            <a:r>
              <a:rPr lang="en-US" altLang="zh-CN" b="1" dirty="0">
                <a:solidFill>
                  <a:srgbClr val="8C68C0"/>
                </a:solidFill>
              </a:rPr>
              <a:t>I/O </a:t>
            </a:r>
            <a:r>
              <a:rPr lang="zh-CN" altLang="en-US" b="1" dirty="0">
                <a:solidFill>
                  <a:srgbClr val="8C68C0"/>
                </a:solidFill>
              </a:rPr>
              <a:t>完毕，这个时候会释放 </a:t>
            </a:r>
            <a:r>
              <a:rPr lang="en-US" altLang="zh-CN" b="1" dirty="0">
                <a:solidFill>
                  <a:srgbClr val="8C68C0"/>
                </a:solidFill>
              </a:rPr>
              <a:t>CPU</a:t>
            </a:r>
            <a:r>
              <a:rPr lang="zh-CN" altLang="en-US" b="1" dirty="0">
                <a:solidFill>
                  <a:srgbClr val="8C68C0"/>
                </a:solidFill>
              </a:rPr>
              <a:t>，进入睡眠状态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任务状态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98460ED-9A81-4232-A21A-F03015A5E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18249"/>
            <a:ext cx="5394499" cy="3192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956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在 </a:t>
            </a:r>
            <a:r>
              <a:rPr lang="en-US" altLang="zh-CN" dirty="0"/>
              <a:t>Linux </a:t>
            </a:r>
            <a:r>
              <a:rPr lang="zh-CN" altLang="en-US" dirty="0"/>
              <a:t>中，有两种睡眠状态。</a:t>
            </a:r>
            <a:endParaRPr lang="en-US" altLang="zh-CN" dirty="0"/>
          </a:p>
          <a:p>
            <a:r>
              <a:rPr lang="zh-CN" altLang="en-US" dirty="0"/>
              <a:t>一种是 </a:t>
            </a:r>
            <a:r>
              <a:rPr lang="en-US" altLang="zh-CN" dirty="0"/>
              <a:t>TASK_INTERRUPTIBLE</a:t>
            </a:r>
            <a:r>
              <a:rPr lang="zh-CN" altLang="en-US" dirty="0"/>
              <a:t>，</a:t>
            </a:r>
            <a:r>
              <a:rPr lang="zh-CN" altLang="en-US" b="1" dirty="0">
                <a:solidFill>
                  <a:srgbClr val="8C68C0"/>
                </a:solidFill>
              </a:rPr>
              <a:t>可中断的睡眠状态</a:t>
            </a:r>
            <a:r>
              <a:rPr lang="zh-CN" altLang="en-US" dirty="0"/>
              <a:t>。这是一种浅睡眠的状态，也就是说，虽然在睡眠，等待 </a:t>
            </a:r>
            <a:r>
              <a:rPr lang="en-US" altLang="zh-CN" dirty="0"/>
              <a:t>I/O </a:t>
            </a:r>
            <a:r>
              <a:rPr lang="zh-CN" altLang="en-US" dirty="0"/>
              <a:t>完成，但是这个时候一个信号来的时候，</a:t>
            </a:r>
            <a:r>
              <a:rPr lang="zh-CN" altLang="en-US" b="1" dirty="0">
                <a:solidFill>
                  <a:srgbClr val="8C68C0"/>
                </a:solidFill>
              </a:rPr>
              <a:t>进程还是要被唤醒</a:t>
            </a:r>
            <a:r>
              <a:rPr lang="zh-CN" altLang="en-US" dirty="0"/>
              <a:t>。只不过唤醒后，不是继续刚才的操作，而是</a:t>
            </a:r>
            <a:r>
              <a:rPr lang="zh-CN" altLang="en-US" b="1" dirty="0">
                <a:solidFill>
                  <a:srgbClr val="8C68C0"/>
                </a:solidFill>
              </a:rPr>
              <a:t>进行信号处理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另一种睡眠是 </a:t>
            </a:r>
            <a:r>
              <a:rPr lang="en-US" altLang="zh-CN" dirty="0"/>
              <a:t>TASK_UNINTERRUPTIBLE</a:t>
            </a:r>
            <a:r>
              <a:rPr lang="zh-CN" altLang="en-US" dirty="0"/>
              <a:t>，</a:t>
            </a:r>
            <a:r>
              <a:rPr lang="zh-CN" altLang="en-US" b="1" dirty="0">
                <a:solidFill>
                  <a:srgbClr val="8C68C0"/>
                </a:solidFill>
              </a:rPr>
              <a:t>不可中断的睡眠状态</a:t>
            </a:r>
            <a:r>
              <a:rPr lang="zh-CN" altLang="en-US" dirty="0"/>
              <a:t>。这是一种深度睡眠状态，不可被信号唤醒，只能</a:t>
            </a:r>
            <a:r>
              <a:rPr lang="zh-CN" altLang="en-US" b="1" dirty="0">
                <a:solidFill>
                  <a:srgbClr val="8C68C0"/>
                </a:solidFill>
              </a:rPr>
              <a:t>死等 </a:t>
            </a:r>
            <a:r>
              <a:rPr lang="en-US" altLang="zh-CN" b="1" dirty="0">
                <a:solidFill>
                  <a:srgbClr val="8C68C0"/>
                </a:solidFill>
              </a:rPr>
              <a:t>I/O </a:t>
            </a:r>
            <a:r>
              <a:rPr lang="zh-CN" altLang="en-US" b="1" dirty="0">
                <a:solidFill>
                  <a:srgbClr val="8C68C0"/>
                </a:solidFill>
              </a:rPr>
              <a:t>操作完成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b="1" dirty="0">
                <a:solidFill>
                  <a:srgbClr val="8C68C0"/>
                </a:solidFill>
              </a:rPr>
              <a:t>kill </a:t>
            </a:r>
            <a:r>
              <a:rPr lang="zh-CN" altLang="en-US" b="1" dirty="0">
                <a:solidFill>
                  <a:srgbClr val="8C68C0"/>
                </a:solidFill>
              </a:rPr>
              <a:t>本身也是一个信号</a:t>
            </a:r>
            <a:r>
              <a:rPr lang="zh-CN" altLang="en-US" dirty="0"/>
              <a:t>，既然这个状态不可被信号唤醒，</a:t>
            </a:r>
            <a:r>
              <a:rPr lang="en-US" altLang="zh-CN" dirty="0"/>
              <a:t>kill </a:t>
            </a:r>
            <a:r>
              <a:rPr lang="zh-CN" altLang="en-US" dirty="0"/>
              <a:t>信号也被忽略了。</a:t>
            </a:r>
            <a:r>
              <a:rPr lang="zh-CN" altLang="en-US" b="1" dirty="0">
                <a:solidFill>
                  <a:srgbClr val="8C68C0"/>
                </a:solidFill>
              </a:rPr>
              <a:t>除非重启电脑</a:t>
            </a:r>
            <a:r>
              <a:rPr lang="zh-CN" altLang="en-US" dirty="0"/>
              <a:t>，没有其他办法。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任务状态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98460ED-9A81-4232-A21A-F03015A5E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18249"/>
            <a:ext cx="5394499" cy="3192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832590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1160</Words>
  <Application>Microsoft Office PowerPoint</Application>
  <PresentationFormat>宽屏</PresentationFormat>
  <Paragraphs>75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Meiryo UI</vt:lpstr>
      <vt:lpstr>Microsoft YaHei UI</vt:lpstr>
      <vt:lpstr>PingFang SC</vt:lpstr>
      <vt:lpstr>Arial</vt:lpstr>
      <vt:lpstr>Calibri</vt:lpstr>
      <vt:lpstr>创意性渐变 </vt:lpstr>
      <vt:lpstr>12 | 进程数据结构（上）</vt:lpstr>
      <vt:lpstr>前言</vt:lpstr>
      <vt:lpstr>前言</vt:lpstr>
      <vt:lpstr>前言</vt:lpstr>
      <vt:lpstr>前言</vt:lpstr>
      <vt:lpstr>任务 ID</vt:lpstr>
      <vt:lpstr>信号处理</vt:lpstr>
      <vt:lpstr>任务状态</vt:lpstr>
      <vt:lpstr>任务状态</vt:lpstr>
      <vt:lpstr>任务状态</vt:lpstr>
      <vt:lpstr>进程调度</vt:lpstr>
      <vt:lpstr>总结时刻</vt:lpstr>
      <vt:lpstr>总结时刻</vt:lpstr>
      <vt:lpstr>标题幻灯片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2020-06-24T13:55:18Z</dcterms:modified>
</cp:coreProperties>
</file>